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96" r:id="rId4"/>
    <p:sldId id="306" r:id="rId5"/>
    <p:sldId id="305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8" r:id="rId14"/>
    <p:sldId id="314" r:id="rId15"/>
    <p:sldId id="315" r:id="rId16"/>
    <p:sldId id="31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9"/>
    <p:restoredTop sz="94628"/>
  </p:normalViewPr>
  <p:slideViewPr>
    <p:cSldViewPr snapToGrid="0" snapToObjects="1">
      <p:cViewPr varScale="1">
        <p:scale>
          <a:sx n="91" d="100"/>
          <a:sy n="91" d="100"/>
        </p:scale>
        <p:origin x="22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820EF-9615-9340-9696-8E29D255C29C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591CE-20BA-CB4C-B298-E658AA182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6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591CE-20BA-CB4C-B298-E658AA18275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D9C48E"/>
          </a:solidFill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64EC1-8966-704C-9B8B-CF3380F10423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FB64-0B48-9E45-B861-D8DE82785488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DC287-4DAA-EF45-B0FC-84CA505543A0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35E4-29DF-CA4B-B093-7D9A70E30E9D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403E-07BE-E147-B4F0-7CB9D8782A2B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B0FC-2CDF-AE4E-9E24-9802736DDA38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420481"/>
            <a:ext cx="10554574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AAA98-ACBF-DC42-B077-EDD1F6B9573A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54538-D509-7849-B63B-ADC00130C0E4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81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39A5-8D4D-CC4A-92C4-3BE94EDF4628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6081"/>
            <a:ext cx="10571998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56609-D2D6-B54F-A2C3-892F3AA6CDA9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2DA7-7BB0-CC42-B014-187D031F2E14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7359-CD91-B947-A62B-1612DC732B81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2D3F7-0476-9B4D-B141-9332D2A5CEF8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C844AC5-F82D-2546-A0BA-4CB124E81DB2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DF101DF-BEDF-034B-B6BE-F262BE0BAA1A}" type="datetime1">
              <a:rPr lang="en-US" smtClean="0"/>
              <a:t>2/10/19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.keegan@colorado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data-fuel-econom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 12: Making Tidy Data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Monday, February 11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71600"/>
          </a:xfrm>
        </p:spPr>
        <p:txBody>
          <a:bodyPr>
            <a:noAutofit/>
          </a:bodyPr>
          <a:lstStyle/>
          <a:p>
            <a:r>
              <a:rPr lang="en-US" dirty="0"/>
              <a:t>INFO 3402: Information Expositions</a:t>
            </a:r>
            <a:br>
              <a:rPr lang="en-US" dirty="0"/>
            </a:br>
            <a:r>
              <a:rPr lang="en-US" dirty="0"/>
              <a:t>Professor Brian Keegan</a:t>
            </a:r>
            <a:br>
              <a:rPr lang="en-US" dirty="0"/>
            </a:br>
            <a:r>
              <a:rPr lang="en-US" dirty="0">
                <a:hlinkClick r:id="rId3"/>
              </a:rPr>
              <a:t>brian.keegan@colorado.edu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title="University of Colorado Boulder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4565" y="5280847"/>
            <a:ext cx="37474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3D61-BD1C-D748-9248-9C77766B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#3: Variables stored in both rows and columns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74AB26-51D1-104C-928C-3EB310FBA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67" y="2702829"/>
            <a:ext cx="4920969" cy="20801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EF48-D74A-DE44-AB04-5B010548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247F0-B7CD-314D-BD1F-1A51D66C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22" y="2344799"/>
            <a:ext cx="3189249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9B26B-B129-E248-8942-55C79C11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157" y="2344798"/>
            <a:ext cx="30130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FFFC-7433-CC46-801B-B4EDE735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#4: Multiples types in one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76F27-4E04-A24E-B5CD-4B1C99D78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6296" y="2258288"/>
            <a:ext cx="1726399" cy="3200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C0F25-4639-6B45-8B9D-0ADD53A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18F8B-D301-DD4D-93B6-170330F0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2" y="2258288"/>
            <a:ext cx="5552747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E9ED5-551A-9B40-BFAC-3537B040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25" y="2258288"/>
            <a:ext cx="403836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0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1045-B73A-FB41-8691-71BCF7B5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#5: One type in multiple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F368-D9DC-994B-B8CD-C40589B1F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https://github.com/hadley/data-baby-names</a:t>
            </a:r>
          </a:p>
          <a:p>
            <a:r>
              <a:rPr lang="en-US" dirty="0">
                <a:hlinkClick r:id="rId2"/>
              </a:rPr>
              <a:t>https://github.com/hadley/data-fuel-economy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8C789-9045-E54F-89D3-D3552046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67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0D2F-0A4E-2644-9A89-B2C8DB6D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pandas</a:t>
            </a:r>
            <a:r>
              <a:rPr lang="en-US" dirty="0"/>
              <a:t> data reshaping: unstack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3B03-3BA9-E246-A468-014FDA08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86BFC-F715-4941-AF40-5E90EF5F9825}"/>
              </a:ext>
            </a:extLst>
          </p:cNvPr>
          <p:cNvSpPr/>
          <p:nvPr/>
        </p:nvSpPr>
        <p:spPr>
          <a:xfrm>
            <a:off x="0" y="6581001"/>
            <a:ext cx="88204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pandas.pydata.org</a:t>
            </a:r>
            <a:r>
              <a:rPr lang="en-US" sz="1200" dirty="0"/>
              <a:t>/pandas-docs/stable/</a:t>
            </a:r>
            <a:r>
              <a:rPr lang="en-US" sz="1200" dirty="0" err="1"/>
              <a:t>user_guide</a:t>
            </a:r>
            <a:r>
              <a:rPr lang="en-US" sz="1200" dirty="0"/>
              <a:t>/</a:t>
            </a:r>
            <a:r>
              <a:rPr lang="en-US" sz="1200" dirty="0" err="1"/>
              <a:t>reshaping.html</a:t>
            </a:r>
            <a:endParaRPr lang="en-US" sz="1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E675BF-6043-0844-8A15-39664CCDA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554750"/>
            <a:ext cx="9144000" cy="4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0D2F-0A4E-2644-9A89-B2C8DB6D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pandas</a:t>
            </a:r>
            <a:r>
              <a:rPr lang="en-US" dirty="0"/>
              <a:t> data reshaping: pivot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809170-1F5C-DD4D-8C00-5E6076BBA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472666"/>
            <a:ext cx="9144000" cy="47020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3B03-3BA9-E246-A468-014FDA08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86BFC-F715-4941-AF40-5E90EF5F9825}"/>
              </a:ext>
            </a:extLst>
          </p:cNvPr>
          <p:cNvSpPr/>
          <p:nvPr/>
        </p:nvSpPr>
        <p:spPr>
          <a:xfrm>
            <a:off x="0" y="6581001"/>
            <a:ext cx="88204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pandas.pydata.org</a:t>
            </a:r>
            <a:r>
              <a:rPr lang="en-US" sz="1200" dirty="0"/>
              <a:t>/pandas-docs/stable/</a:t>
            </a:r>
            <a:r>
              <a:rPr lang="en-US" sz="1200" dirty="0" err="1"/>
              <a:t>user_guide</a:t>
            </a:r>
            <a:r>
              <a:rPr lang="en-US" sz="1200" dirty="0"/>
              <a:t>/</a:t>
            </a:r>
            <a:r>
              <a:rPr lang="en-US" sz="1200" dirty="0" err="1"/>
              <a:t>reshaping.html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847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0D2F-0A4E-2644-9A89-B2C8DB6D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pandas</a:t>
            </a:r>
            <a:r>
              <a:rPr lang="en-US" dirty="0"/>
              <a:t> data reshaping: stack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3B03-3BA9-E246-A468-014FDA08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86BFC-F715-4941-AF40-5E90EF5F9825}"/>
              </a:ext>
            </a:extLst>
          </p:cNvPr>
          <p:cNvSpPr/>
          <p:nvPr/>
        </p:nvSpPr>
        <p:spPr>
          <a:xfrm>
            <a:off x="0" y="6581001"/>
            <a:ext cx="88204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pandas.pydata.org</a:t>
            </a:r>
            <a:r>
              <a:rPr lang="en-US" sz="1200" dirty="0"/>
              <a:t>/pandas-docs/stable/</a:t>
            </a:r>
            <a:r>
              <a:rPr lang="en-US" sz="1200" dirty="0" err="1"/>
              <a:t>user_guide</a:t>
            </a:r>
            <a:r>
              <a:rPr lang="en-US" sz="1200" dirty="0"/>
              <a:t>/</a:t>
            </a:r>
            <a:r>
              <a:rPr lang="en-US" sz="1200" dirty="0" err="1"/>
              <a:t>reshaping.html</a:t>
            </a:r>
            <a:endParaRPr lang="en-US" sz="1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0F255-06C1-654B-B8F7-0122A4AFF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411228"/>
            <a:ext cx="8229600" cy="49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82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0D2F-0A4E-2644-9A89-B2C8DB6D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pandas</a:t>
            </a:r>
            <a:r>
              <a:rPr lang="en-US" dirty="0"/>
              <a:t> data reshaping: unstack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3B03-3BA9-E246-A468-014FDA08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86BFC-F715-4941-AF40-5E90EF5F9825}"/>
              </a:ext>
            </a:extLst>
          </p:cNvPr>
          <p:cNvSpPr/>
          <p:nvPr/>
        </p:nvSpPr>
        <p:spPr>
          <a:xfrm>
            <a:off x="0" y="6581001"/>
            <a:ext cx="88204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pandas.pydata.org</a:t>
            </a:r>
            <a:r>
              <a:rPr lang="en-US" sz="1200" dirty="0"/>
              <a:t>/pandas-docs/stable/</a:t>
            </a:r>
            <a:r>
              <a:rPr lang="en-US" sz="1200" dirty="0" err="1"/>
              <a:t>user_guide</a:t>
            </a:r>
            <a:r>
              <a:rPr lang="en-US" sz="1200" dirty="0"/>
              <a:t>/</a:t>
            </a:r>
            <a:r>
              <a:rPr lang="en-US" sz="1200" dirty="0" err="1"/>
              <a:t>reshaping.html</a:t>
            </a:r>
            <a:endParaRPr lang="en-US" sz="1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4FE97C-2528-434C-9E04-CFF242D9A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199" y="1554976"/>
            <a:ext cx="8229600" cy="48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0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B56E-2696-CA43-BCC0-8D074FFE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5FCB-0A16-9F46-A4C9-51C0D138E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11:00 – 11:05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Review</a:t>
            </a:r>
          </a:p>
          <a:p>
            <a:r>
              <a:rPr lang="en-US" dirty="0"/>
              <a:t>11:05 – 11:20 </a:t>
            </a:r>
            <a:r>
              <a:rPr lang="en-US" dirty="0">
                <a:sym typeface="Wingdings" pitchFamily="2" charset="2"/>
              </a:rPr>
              <a:t> Tidying up messy data</a:t>
            </a:r>
          </a:p>
          <a:p>
            <a:r>
              <a:rPr lang="en-US" dirty="0">
                <a:sym typeface="Wingdings" pitchFamily="2" charset="2"/>
              </a:rPr>
              <a:t>11:20 – 11:50  Notebook on tidying up messy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15B02-BF11-8247-9542-3E5682BBF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3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24FE-CCFD-284C-8BCB-1CD085D1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ECB94-F638-734A-9E98-98E1BA79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Weeks 1 &amp; 2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Module 1: Exploring</a:t>
            </a:r>
          </a:p>
          <a:p>
            <a:pPr lvl="1"/>
            <a:r>
              <a:rPr lang="en-US" dirty="0"/>
              <a:t>Epicycles of analysis: question, EDA, modeling, interpretation, communication</a:t>
            </a:r>
          </a:p>
          <a:p>
            <a:pPr lvl="1"/>
            <a:r>
              <a:rPr lang="en-US" dirty="0"/>
              <a:t>Characteristics of a good question, Exploratory data analysis checklist</a:t>
            </a:r>
          </a:p>
          <a:p>
            <a:r>
              <a:rPr lang="en-US" dirty="0"/>
              <a:t>Weeks 3 &amp; 4 </a:t>
            </a:r>
            <a:r>
              <a:rPr lang="en-US" dirty="0">
                <a:sym typeface="Wingdings" pitchFamily="2" charset="2"/>
              </a:rPr>
              <a:t> Module 2: Retrieving</a:t>
            </a:r>
          </a:p>
          <a:p>
            <a:pPr lvl="1"/>
            <a:r>
              <a:rPr lang="en-US" dirty="0">
                <a:sym typeface="Wingdings" pitchFamily="2" charset="2"/>
              </a:rPr>
              <a:t>Using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requests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latin typeface="Courier" pitchFamily="2" charset="0"/>
                <a:sym typeface="Wingdings" pitchFamily="2" charset="2"/>
              </a:rPr>
              <a:t>BeautifulSoup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i="1" dirty="0">
                <a:sym typeface="Wingdings" pitchFamily="2" charset="2"/>
              </a:rPr>
              <a:t>etc. </a:t>
            </a:r>
            <a:r>
              <a:rPr lang="en-US" dirty="0">
                <a:sym typeface="Wingdings" pitchFamily="2" charset="2"/>
              </a:rPr>
              <a:t>to scrape data from websites and APIs</a:t>
            </a:r>
          </a:p>
          <a:p>
            <a:pPr lvl="1"/>
            <a:r>
              <a:rPr lang="en-US" dirty="0">
                <a:sym typeface="Wingdings" pitchFamily="2" charset="2"/>
              </a:rPr>
              <a:t>Ethical considerations for web scraping</a:t>
            </a:r>
          </a:p>
          <a:p>
            <a:r>
              <a:rPr lang="en-US" dirty="0">
                <a:sym typeface="Wingdings" pitchFamily="2" charset="2"/>
              </a:rPr>
              <a:t>Weeks 5 &amp; 6  Module 3: Cleaning</a:t>
            </a:r>
          </a:p>
          <a:p>
            <a:pPr lvl="1"/>
            <a:r>
              <a:rPr lang="en-US" dirty="0"/>
              <a:t>Creating tidy data (pivoting, melting, stacking)</a:t>
            </a:r>
          </a:p>
          <a:p>
            <a:pPr lvl="1"/>
            <a:r>
              <a:rPr lang="en-US" dirty="0"/>
              <a:t>Handling missing data (dropping, filling, interpolation)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3A387-83CE-0243-9CED-0272DA47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20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0D0-A910-9F4D-8B7E-8522F9C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F8A6C-E62D-5E4C-BCCE-502DE13CD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 5 (Feb 11 – Feb 15) </a:t>
            </a:r>
            <a:r>
              <a:rPr lang="en-US" dirty="0">
                <a:sym typeface="Wingdings" pitchFamily="2" charset="2"/>
              </a:rPr>
              <a:t> Cleaning (Show)</a:t>
            </a:r>
            <a:endParaRPr lang="en-US" dirty="0"/>
          </a:p>
          <a:p>
            <a:pPr lvl="1"/>
            <a:r>
              <a:rPr lang="en-US" b="1" dirty="0"/>
              <a:t>Monday</a:t>
            </a:r>
            <a:r>
              <a:rPr lang="en-US" dirty="0"/>
              <a:t>: Creating tidy data</a:t>
            </a:r>
          </a:p>
          <a:p>
            <a:pPr lvl="1"/>
            <a:r>
              <a:rPr lang="en-US" b="1" dirty="0"/>
              <a:t>Wednesday</a:t>
            </a:r>
            <a:r>
              <a:rPr lang="en-US" dirty="0"/>
              <a:t>: Stacking, pivoting, and melting tutorial</a:t>
            </a:r>
          </a:p>
          <a:p>
            <a:pPr lvl="1"/>
            <a:r>
              <a:rPr lang="en-US" b="1" dirty="0"/>
              <a:t>Friday</a:t>
            </a:r>
            <a:r>
              <a:rPr lang="en-US" dirty="0"/>
              <a:t>: Weekly presentation on assignment work-in-progress</a:t>
            </a:r>
          </a:p>
          <a:p>
            <a:pPr lvl="1"/>
            <a:endParaRPr lang="en-US" dirty="0"/>
          </a:p>
          <a:p>
            <a:r>
              <a:rPr lang="en-US" dirty="0"/>
              <a:t>Module Assignment 03 due February 25</a:t>
            </a:r>
          </a:p>
          <a:p>
            <a:endParaRPr lang="en-US" dirty="0"/>
          </a:p>
          <a:p>
            <a:r>
              <a:rPr lang="en-US" dirty="0"/>
              <a:t>Week 6 (Feb 18 – Feb 22) </a:t>
            </a:r>
            <a:r>
              <a:rPr lang="en-US" dirty="0">
                <a:sym typeface="Wingdings" pitchFamily="2" charset="2"/>
              </a:rPr>
              <a:t> Cleaning (Tell)</a:t>
            </a:r>
          </a:p>
          <a:p>
            <a:pPr lvl="1"/>
            <a:r>
              <a:rPr lang="en-US" dirty="0">
                <a:sym typeface="Wingdings" pitchFamily="2" charset="2"/>
              </a:rPr>
              <a:t>Handling missing data: dropping, filling, interpolating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3A265-D62C-6C44-A7BB-00855FB9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5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2524-84D1-6D4F-8FB3-23F38C41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Assignment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EBAA-2669-F340-B9EA-56CB9200D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Monday, February 25 at 10:59am</a:t>
            </a:r>
          </a:p>
          <a:p>
            <a:endParaRPr lang="en-US" dirty="0"/>
          </a:p>
          <a:p>
            <a:r>
              <a:rPr lang="en-US" dirty="0"/>
              <a:t>Objective: Tell a horror story about an untidy dataset and how you tamed it into a “tidy”-</a:t>
            </a:r>
            <a:r>
              <a:rPr lang="en-US" dirty="0" err="1"/>
              <a:t>er</a:t>
            </a:r>
            <a:r>
              <a:rPr lang="en-US" dirty="0"/>
              <a:t>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396A0-4B2C-C840-A4F8-D0360519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4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AB4E-009A-D64B-AAD4-3A2BFA3A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6992-D0F5-8F48-849D-E38B0A26C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observational unit forms a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82CAA-9A76-2A47-847C-992D7A49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2BAA32-0BD7-4247-92CD-283172EC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13703"/>
              </p:ext>
            </p:extLst>
          </p:nvPr>
        </p:nvGraphicFramePr>
        <p:xfrm>
          <a:off x="7238653" y="1406057"/>
          <a:ext cx="450183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098">
                  <a:extLst>
                    <a:ext uri="{9D8B030D-6E8A-4147-A177-3AD203B41FA5}">
                      <a16:colId xmlns:a16="http://schemas.microsoft.com/office/drawing/2014/main" val="69473037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1374728417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69891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treatment_a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treatment_b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40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89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75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4556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7D3014-C169-B846-8BD1-72A7F2F5A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069381"/>
              </p:ext>
            </p:extLst>
          </p:nvPr>
        </p:nvGraphicFramePr>
        <p:xfrm>
          <a:off x="7800915" y="3429000"/>
          <a:ext cx="358108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098">
                  <a:extLst>
                    <a:ext uri="{9D8B030D-6E8A-4147-A177-3AD203B41FA5}">
                      <a16:colId xmlns:a16="http://schemas.microsoft.com/office/drawing/2014/main" val="69473037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137472841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698918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40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893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12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John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87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75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4556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F59EB8-48DD-BC48-BC3C-B0B68EC4B909}"/>
              </a:ext>
            </a:extLst>
          </p:cNvPr>
          <p:cNvSpPr txBox="1"/>
          <p:nvPr/>
        </p:nvSpPr>
        <p:spPr>
          <a:xfrm>
            <a:off x="6095999" y="196307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“Messy”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426F0-6D8F-D446-B7D4-38EF7639B3D0}"/>
              </a:ext>
            </a:extLst>
          </p:cNvPr>
          <p:cNvSpPr txBox="1"/>
          <p:nvPr/>
        </p:nvSpPr>
        <p:spPr>
          <a:xfrm>
            <a:off x="6758393" y="4542274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“Clean”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AB0AE-6971-7244-AF4E-C62D51BEBCA9}"/>
              </a:ext>
            </a:extLst>
          </p:cNvPr>
          <p:cNvSpPr txBox="1"/>
          <p:nvPr/>
        </p:nvSpPr>
        <p:spPr>
          <a:xfrm>
            <a:off x="0" y="6581001"/>
            <a:ext cx="3976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Wickham (2014). “Tidy Data.” </a:t>
            </a:r>
            <a:r>
              <a:rPr lang="en-US" sz="1200" i="1" dirty="0"/>
              <a:t>Journal of Statistical Software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206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59FB-03C2-254A-8719-783B1CA0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D3CC-D9F4-1E44-B157-64E777B19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20481"/>
            <a:ext cx="5585894" cy="4572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Column headers are values, not variable names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Multiple variables stored in one column</a:t>
            </a:r>
          </a:p>
          <a:p>
            <a:pPr>
              <a:buFont typeface="+mj-lt"/>
              <a:buAutoNum type="arabicPeriod"/>
            </a:pPr>
            <a:r>
              <a:rPr lang="en-US" dirty="0"/>
              <a:t>Variables are stored in both rows and columns</a:t>
            </a:r>
          </a:p>
          <a:p>
            <a:pPr>
              <a:buFont typeface="+mj-lt"/>
              <a:buAutoNum type="arabicPeriod"/>
            </a:pPr>
            <a:r>
              <a:rPr lang="en-US" dirty="0"/>
              <a:t>Multiple observational units stored in the same table</a:t>
            </a:r>
          </a:p>
          <a:p>
            <a:pPr>
              <a:buFont typeface="+mj-lt"/>
              <a:buAutoNum type="arabicPeriod"/>
            </a:pPr>
            <a:r>
              <a:rPr lang="en-US" dirty="0"/>
              <a:t>A single observational unit is stored in multiple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49519-E6F3-FD49-BCFF-70CF6DF6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9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4E17-A6AD-3144-8E36-25E40CB4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#1: Column headers are values, not 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5CD2-6B22-5F46-A470-F5DB46B5C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420481"/>
            <a:ext cx="5585894" cy="4572000"/>
          </a:xfrm>
        </p:spPr>
        <p:txBody>
          <a:bodyPr/>
          <a:lstStyle/>
          <a:p>
            <a:r>
              <a:rPr lang="en-US" dirty="0"/>
              <a:t>3 variables before:</a:t>
            </a:r>
          </a:p>
          <a:p>
            <a:pPr lvl="1"/>
            <a:r>
              <a:rPr lang="en-US" dirty="0"/>
              <a:t>Religion (rows), Income (columns), Frequency (cells)</a:t>
            </a:r>
          </a:p>
          <a:p>
            <a:pPr lvl="1"/>
            <a:endParaRPr lang="en-US" dirty="0"/>
          </a:p>
          <a:p>
            <a:r>
              <a:rPr lang="en-US" dirty="0"/>
              <a:t>Melt </a:t>
            </a:r>
            <a:r>
              <a:rPr lang="en-US" dirty="0">
                <a:sym typeface="Wingdings" pitchFamily="2" charset="2"/>
              </a:rPr>
              <a:t> operation to convert columns into rows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3 variables after, 1 per column:</a:t>
            </a:r>
          </a:p>
          <a:p>
            <a:pPr lvl="1"/>
            <a:r>
              <a:rPr lang="en-US" dirty="0"/>
              <a:t>Religion, Income, Frequency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B3DD-85BE-C044-BAB9-6B51FA8B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3874-88B6-CE45-8214-0065C156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606" y="1254014"/>
            <a:ext cx="5585894" cy="2494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D8AE4-FF94-F048-B744-0EF76B6C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53" y="3804955"/>
            <a:ext cx="3479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1F85-D4F6-3942-AE91-F18646D9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Multiple variables stored in one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966-9C7D-1542-A677-7CE57CF8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C94BC-4E28-FD41-97AA-C7D0B92A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06" y="2638614"/>
            <a:ext cx="5248078" cy="2059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9D35BE-2AAF-6040-BC61-CFAB61E67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39"/>
          <a:stretch/>
        </p:blipFill>
        <p:spPr>
          <a:xfrm>
            <a:off x="5882801" y="1787341"/>
            <a:ext cx="2781789" cy="3761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93819-0A2A-8843-B1F9-2EA4BDD5C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03"/>
          <a:stretch/>
        </p:blipFill>
        <p:spPr>
          <a:xfrm>
            <a:off x="8835019" y="1787341"/>
            <a:ext cx="2905467" cy="3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93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 Boulder">
      <a:dk1>
        <a:srgbClr val="000000"/>
      </a:dk1>
      <a:lt1>
        <a:srgbClr val="FFFFFF"/>
      </a:lt1>
      <a:dk2>
        <a:srgbClr val="212121"/>
      </a:dk2>
      <a:lt2>
        <a:srgbClr val="565A5C"/>
      </a:lt2>
      <a:accent1>
        <a:srgbClr val="CFB87C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3728</TotalTime>
  <Words>566</Words>
  <Application>Microsoft Macintosh PowerPoint</Application>
  <PresentationFormat>Widescreen</PresentationFormat>
  <Paragraphs>114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Corbel</vt:lpstr>
      <vt:lpstr>Courier</vt:lpstr>
      <vt:lpstr>Wingdings 2</vt:lpstr>
      <vt:lpstr>Quotable</vt:lpstr>
      <vt:lpstr>Class 12: Making Tidy Data Monday, February 11</vt:lpstr>
      <vt:lpstr>Agenda</vt:lpstr>
      <vt:lpstr>Recap</vt:lpstr>
      <vt:lpstr>This week</vt:lpstr>
      <vt:lpstr>Module Assignment 03</vt:lpstr>
      <vt:lpstr>Tidy data</vt:lpstr>
      <vt:lpstr>Common problems with data</vt:lpstr>
      <vt:lpstr>#1: Column headers are values, not variable names</vt:lpstr>
      <vt:lpstr>#2: Multiple variables stored in one column</vt:lpstr>
      <vt:lpstr>#3: Variables stored in both rows and columns</vt:lpstr>
      <vt:lpstr>#4: Multiples types in one table</vt:lpstr>
      <vt:lpstr>#5: One type in multiple tables</vt:lpstr>
      <vt:lpstr>pandas data reshaping: unstack</vt:lpstr>
      <vt:lpstr>pandas data reshaping: pivot</vt:lpstr>
      <vt:lpstr>pandas data reshaping: stack</vt:lpstr>
      <vt:lpstr>pandas data reshaping: unstack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Keegan</dc:creator>
  <cp:lastModifiedBy>Brian Keegan</cp:lastModifiedBy>
  <cp:revision>119</cp:revision>
  <dcterms:created xsi:type="dcterms:W3CDTF">2016-08-24T14:48:58Z</dcterms:created>
  <dcterms:modified xsi:type="dcterms:W3CDTF">2019-02-11T18:00:40Z</dcterms:modified>
</cp:coreProperties>
</file>